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785475-8CFA-41B1-9CD4-968DA1861944}">
          <p14:sldIdLst>
            <p14:sldId id="256"/>
            <p14:sldId id="258"/>
            <p14:sldId id="262"/>
            <p14:sldId id="263"/>
            <p14:sldId id="264"/>
            <p14:sldId id="265"/>
            <p14:sldId id="266"/>
            <p14:sldId id="267"/>
            <p14:sldId id="260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FB4BE-C85C-4F34-8DA5-A10DEB7B0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2C80A7-7846-4A9A-AED1-0E3AE8422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F1B86-7DE6-436C-BE27-073CD3C5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952496-DEB7-49CD-9685-DE864C2E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88340B-A73B-48FC-ADA3-E5ECCF33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2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04316-DE99-489C-8D48-2E24D2FD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92D34-13C8-4A4E-8747-E6CE1E5EE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1E0E16-37BA-4D9B-BA35-DF81F716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890EF1-3E01-4418-BD64-2FE8B40D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91F1D0-7DBB-4183-AD7C-27FD7F68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0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DB2050-212A-440C-8208-051DA4584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AA7CD9-A7CE-4B40-B511-B238F73A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9255D6-1E32-4C69-BB60-F838145B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DBCE2-CF8A-4B5C-8795-626A8C38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4B907-A3F8-40CF-92F3-126A699B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70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A2497-EF3E-480E-A3B6-21643166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3FC59D-2A6F-425A-AF02-4397761F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E72932-7FC8-4645-B521-8B64303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5B59B5-15C3-465A-B6CC-55AA9046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28964-E4B4-4A04-AEAE-7FC92BB3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2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C784D-5B09-40D3-B256-864D2856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B95034-BEE9-461C-B299-1F98E729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EC2CE2-1793-48CC-9EC7-E791703B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69FE27-FF28-4977-B177-B2B219FF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C2D25B-699C-4CCE-B080-6E3242F8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8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9136EC-E5E2-4D44-9E69-E94F86B4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F2AF4-C5A2-4B53-9A9E-F2C3C39E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4226E0-55A3-4ACA-A8AF-83C025454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CB4708-E161-4BC1-9136-A660BF1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ED8415-2EEB-42DB-A86C-B5F150B1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0FE078-ED79-4411-8BA0-980C0A43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77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7C0C3-C544-4F42-9A74-3C73C4B9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5792CA-2C54-4243-9C36-41DE18E6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A73544-9D43-49A8-B52A-FA419D777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25D05B-B9A6-45EA-ABF5-6F09684BD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7C5648-752C-4CA3-BF55-71B318811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896613-7D86-476E-9290-7A9329CE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6FE8A9-49FD-416B-842A-8099C10F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AAB355-CC65-40A8-953E-841FFEA7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60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ADC99-21C8-493F-A00D-9446A760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EE8FCE-90E2-4381-AE35-4D79C4F4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A80258-4C7C-4FD4-BCE6-3B40E5BF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1AA4CA-AA1E-4951-ACD8-D602BC58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9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6B28D7-5D23-4A32-9C6F-1182246D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786D20-9485-43C6-870E-A6708BE1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DFCB1C-443E-4918-9B1B-ECF2740C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3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D1DA8-5D65-46FC-9500-327983A4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4A5D03-B625-4FE8-97B7-8B34D30B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05DDB2-7789-4823-BA67-DEE1DC7F0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6FDC46-CE49-434E-A45D-7C40BCD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B752E4-2AF2-4FEE-A2A8-EE19B230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F26103-CF6E-475F-B50F-5AD9C7F3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74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97A5F-B87E-47A1-BD00-FB2404EC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524858-173D-4171-AE3D-9E098A8F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AFD5C0-EF05-4C11-9B99-E9D3BDA0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CCC4BA-A79B-4BF8-8BCB-F5E9C441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EB2184-884B-4E1E-A1D6-AC3C5B2B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90977D-BEDE-4AD8-8421-7B42D45D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4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A0B419-62D8-4D5A-9DA6-E0636D7B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0EB888-6632-456F-8E3D-C14292F5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55272-F039-49CC-B77F-078611F4F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896A-32A0-4340-A5F5-B51045448D13}" type="datetimeFigureOut">
              <a:rPr lang="it-IT" smtClean="0"/>
              <a:t>26/05/2022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34548-990C-43B5-966C-B5451311A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AD03EC-D020-429A-97C9-0D2D38479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00E4-47D5-4C10-9316-238B5BCC3E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83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o in Sicilia: cosa vedere nella capitale del Barocco">
            <a:extLst>
              <a:ext uri="{FF2B5EF4-FFF2-40B4-BE49-F238E27FC236}">
                <a16:creationId xmlns:a16="http://schemas.microsoft.com/office/drawing/2014/main" id="{0485E012-1CB1-4D9E-A77C-D7990F47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02" y="0"/>
            <a:ext cx="8079398" cy="54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9B495E8D-3617-4B21-9D87-1A6ABA98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523" y="4717684"/>
            <a:ext cx="9144000" cy="1917578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sz="2600" dirty="0"/>
              <a:t>Bolzano, 26 maggio 2022</a:t>
            </a:r>
          </a:p>
          <a:p>
            <a:r>
              <a:rPr lang="it-IT" sz="2800" b="1" dirty="0"/>
              <a:t>Avv. Federico Fava: </a:t>
            </a:r>
            <a:r>
              <a:rPr lang="it-IT" sz="2800" b="1" i="1" dirty="0"/>
              <a:t>Il ruolo dell’avvocato difensore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3A29AB7-5E1C-401E-A10C-0297D672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96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/>
              <a:t>Le modifiche del c.d. «</a:t>
            </a:r>
            <a:r>
              <a:rPr lang="it-IT" b="1" dirty="0">
                <a:solidFill>
                  <a:srgbClr val="FF0000"/>
                </a:solidFill>
              </a:rPr>
              <a:t>codice rosso</a:t>
            </a:r>
            <a:r>
              <a:rPr lang="it-IT" b="1" dirty="0"/>
              <a:t>»</a:t>
            </a:r>
            <a:br>
              <a:rPr lang="it-IT" b="1" dirty="0"/>
            </a:br>
            <a:r>
              <a:rPr lang="it-IT" b="1" dirty="0"/>
              <a:t>l’art. 190-</a:t>
            </a:r>
            <a:r>
              <a:rPr lang="it-IT" b="1" i="1" dirty="0"/>
              <a:t>bis </a:t>
            </a:r>
            <a:r>
              <a:rPr lang="it-IT" b="1" dirty="0"/>
              <a:t>c.p.p.</a:t>
            </a:r>
            <a:br>
              <a:rPr lang="it-IT" b="1" dirty="0"/>
            </a:br>
            <a:br>
              <a:rPr lang="it-IT" sz="2800" dirty="0"/>
            </a:b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77" y="1861604"/>
            <a:ext cx="10793045" cy="45908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600" dirty="0"/>
              <a:t>è una norma che vuole </a:t>
            </a:r>
            <a:r>
              <a:rPr lang="it-IT" sz="2600" b="1" dirty="0"/>
              <a:t>sottrarre a plurime audizioni le persone offese di reati di criminalità organizzata e, dal 1998 in poi, di specifici reati di </a:t>
            </a:r>
            <a:r>
              <a:rPr lang="it-IT" sz="2600" b="1" dirty="0">
                <a:solidFill>
                  <a:srgbClr val="FF0000"/>
                </a:solidFill>
              </a:rPr>
              <a:t>violenza di genere</a:t>
            </a:r>
            <a:r>
              <a:rPr lang="it-IT" sz="26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600" dirty="0"/>
              <a:t>modificato nel 1998 in applicazione della Carta di Noto </a:t>
            </a:r>
            <a:r>
              <a:rPr lang="it-IT" sz="2600" b="1" dirty="0"/>
              <a:t>per i reati in materia di vulnerabilità</a:t>
            </a:r>
            <a:r>
              <a:rPr lang="it-IT" sz="2600" dirty="0"/>
              <a:t> e se l’esame riguarda[va] il minore di anni sedici (16);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/>
              <a:t>modificato nel 2015 a tutela delle persone che versino «</a:t>
            </a:r>
            <a:r>
              <a:rPr lang="it-IT" sz="2600" i="1" dirty="0"/>
              <a:t>in condizione di particolare vulnerabilità</a:t>
            </a:r>
            <a:r>
              <a:rPr lang="it-IT" sz="2600" dirty="0"/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/>
              <a:t>modificato nel 2019 (codice rosso), con l’</a:t>
            </a:r>
            <a:r>
              <a:rPr lang="it-IT" sz="2600" b="1" dirty="0"/>
              <a:t>estensione a tutti i minorenni</a:t>
            </a:r>
            <a:r>
              <a:rPr lang="it-IT" sz="2600" dirty="0"/>
              <a:t>, che devono essere </a:t>
            </a:r>
            <a:r>
              <a:rPr lang="it-IT" sz="2600" b="1" dirty="0"/>
              <a:t>sentiti con un esperto </a:t>
            </a:r>
            <a:r>
              <a:rPr lang="it-IT" sz="2600" dirty="0"/>
              <a:t>(art. 351, co. 1-</a:t>
            </a:r>
            <a:r>
              <a:rPr lang="it-IT" sz="2600" i="1" dirty="0"/>
              <a:t>ter </a:t>
            </a:r>
            <a:r>
              <a:rPr lang="it-IT" sz="2600" dirty="0"/>
              <a:t>c.p.p. – </a:t>
            </a:r>
            <a:r>
              <a:rPr lang="it-IT" sz="2600" b="1" dirty="0"/>
              <a:t>2015</a:t>
            </a:r>
            <a:r>
              <a:rPr lang="it-IT" sz="2600" dirty="0"/>
              <a:t>) e </a:t>
            </a:r>
            <a:r>
              <a:rPr lang="it-IT" sz="2600" b="1" dirty="0"/>
              <a:t>non essere chiamati più volte</a:t>
            </a:r>
            <a:r>
              <a:rPr lang="it-IT" sz="2600" dirty="0"/>
              <a:t> (art. 351 cit. – </a:t>
            </a:r>
            <a:r>
              <a:rPr lang="it-IT" sz="2600" b="1" dirty="0"/>
              <a:t>2019</a:t>
            </a:r>
            <a:r>
              <a:rPr lang="it-IT" sz="2600" dirty="0"/>
              <a:t>).</a:t>
            </a:r>
          </a:p>
          <a:p>
            <a:pPr marL="0" indent="0">
              <a:buNone/>
            </a:pPr>
            <a:endParaRPr lang="it-IT" sz="2600" dirty="0"/>
          </a:p>
          <a:p>
            <a:pPr marL="0" indent="0" algn="ctr">
              <a:buNone/>
            </a:pPr>
            <a:r>
              <a:rPr lang="it-IT" sz="2600" dirty="0"/>
              <a:t>Si vede chiaramente la        applicazione dei </a:t>
            </a:r>
            <a:r>
              <a:rPr lang="it-IT" sz="2600" b="1" dirty="0"/>
              <a:t>principi</a:t>
            </a:r>
            <a:r>
              <a:rPr lang="it-IT" sz="2600" dirty="0"/>
              <a:t> della </a:t>
            </a:r>
            <a:r>
              <a:rPr lang="it-IT" sz="2600" b="1" dirty="0"/>
              <a:t>Carta di Noto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79AE2D6-F863-4D54-B993-E266536F66AB}"/>
              </a:ext>
            </a:extLst>
          </p:cNvPr>
          <p:cNvSpPr/>
          <p:nvPr/>
        </p:nvSpPr>
        <p:spPr>
          <a:xfrm>
            <a:off x="4532923" y="6128434"/>
            <a:ext cx="296984" cy="108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Il principio di vulnerabilità - Studio Legale Pirani">
            <a:extLst>
              <a:ext uri="{FF2B5EF4-FFF2-40B4-BE49-F238E27FC236}">
                <a16:creationId xmlns:a16="http://schemas.microsoft.com/office/drawing/2014/main" id="{051F930C-EC16-4F22-A502-F9BD41EB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24" y="0"/>
            <a:ext cx="2858476" cy="16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2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/>
              <a:t>Le modifiche del c.d. «</a:t>
            </a:r>
            <a:r>
              <a:rPr lang="it-IT" b="1" dirty="0">
                <a:solidFill>
                  <a:srgbClr val="FF0000"/>
                </a:solidFill>
              </a:rPr>
              <a:t>codice rosso</a:t>
            </a:r>
            <a:r>
              <a:rPr lang="it-IT" b="1" dirty="0"/>
              <a:t>»</a:t>
            </a:r>
            <a:br>
              <a:rPr lang="it-IT" b="1" dirty="0"/>
            </a:br>
            <a:r>
              <a:rPr lang="it-IT" b="1" dirty="0"/>
              <a:t>l’art. 362, co. 1-</a:t>
            </a:r>
            <a:r>
              <a:rPr lang="it-IT" b="1" i="1" dirty="0"/>
              <a:t>ter</a:t>
            </a:r>
            <a:r>
              <a:rPr lang="it-IT" b="1" dirty="0"/>
              <a:t>, c.p.p.</a:t>
            </a:r>
            <a:br>
              <a:rPr lang="it-IT" b="1" dirty="0"/>
            </a:br>
            <a:br>
              <a:rPr lang="it-IT" sz="2800" dirty="0"/>
            </a:b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2134372"/>
            <a:ext cx="10925908" cy="4318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impone al pubblico ministero (che può però delegare la polizia giudiziaria) di sentire </a:t>
            </a:r>
            <a:r>
              <a:rPr lang="it-IT" b="1" dirty="0"/>
              <a:t>la persona offesa dei reati in materia di vulnerabilità entro tre (3) giorni dall’iscrizione della notizia di reato</a:t>
            </a:r>
            <a:r>
              <a:rPr lang="it-IT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possibilità di escludere tale audizione per «imprescindibili esigenze di tutela di minori di anni diciotto»;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la norma crea delle </a:t>
            </a:r>
            <a:r>
              <a:rPr lang="it-IT" b="1" dirty="0"/>
              <a:t>difficoltà operative</a:t>
            </a:r>
            <a:r>
              <a:rPr lang="it-IT" dirty="0"/>
              <a:t>, soprattutto perché il</a:t>
            </a:r>
            <a:r>
              <a:rPr lang="it-IT" b="1" dirty="0"/>
              <a:t> minore dev’essere sentito con un esperto</a:t>
            </a:r>
            <a:r>
              <a:rPr lang="it-IT" dirty="0"/>
              <a:t> (art. 351, co. 1-</a:t>
            </a:r>
            <a:r>
              <a:rPr lang="it-IT" i="1" dirty="0"/>
              <a:t>ter</a:t>
            </a:r>
            <a:r>
              <a:rPr lang="it-IT" dirty="0"/>
              <a:t>, c.p.p.);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il termine non è tuttavia </a:t>
            </a:r>
            <a:r>
              <a:rPr lang="it-IT" b="1" dirty="0"/>
              <a:t>perentorio</a:t>
            </a:r>
            <a:r>
              <a:rPr lang="it-IT" dirty="0"/>
              <a:t>.</a:t>
            </a:r>
          </a:p>
        </p:txBody>
      </p:sp>
      <p:pic>
        <p:nvPicPr>
          <p:cNvPr id="10242" name="Picture 2" descr="Il principio di Autorità e il Covid-19">
            <a:extLst>
              <a:ext uri="{FF2B5EF4-FFF2-40B4-BE49-F238E27FC236}">
                <a16:creationId xmlns:a16="http://schemas.microsoft.com/office/drawing/2014/main" id="{63599BC6-7DA7-40FD-8BFB-EA32BF9D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84" y="0"/>
            <a:ext cx="2707116" cy="1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9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/>
              <a:t>Alcuni spunti critici:</a:t>
            </a:r>
            <a:br>
              <a:rPr lang="it-IT" b="1" dirty="0"/>
            </a:br>
            <a:br>
              <a:rPr lang="it-IT" sz="2800" dirty="0"/>
            </a:b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77" y="1861604"/>
            <a:ext cx="10793045" cy="45908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gli </a:t>
            </a:r>
            <a:r>
              <a:rPr lang="it-IT" b="1" dirty="0"/>
              <a:t>operatori</a:t>
            </a:r>
            <a:r>
              <a:rPr lang="it-IT" dirty="0"/>
              <a:t> (magistrati, avvocati, polizia giudiziaria) </a:t>
            </a:r>
            <a:r>
              <a:rPr lang="it-IT" b="1" dirty="0"/>
              <a:t>non hanno </a:t>
            </a:r>
            <a:r>
              <a:rPr lang="it-IT" dirty="0"/>
              <a:t>(e non possono avere sempre) </a:t>
            </a:r>
            <a:r>
              <a:rPr lang="it-IT" b="1" dirty="0"/>
              <a:t>una competenza specifica</a:t>
            </a:r>
            <a:r>
              <a:rPr lang="it-IT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il «codice rosso» prevede una formazione specifica per gli operatori della polizia giudiziaria… ma con clausola di invarianza finanziaria (!);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il </a:t>
            </a:r>
            <a:r>
              <a:rPr lang="it-IT" b="1" dirty="0"/>
              <a:t>contradditorio tra le parti </a:t>
            </a:r>
            <a:r>
              <a:rPr lang="it-IT" dirty="0"/>
              <a:t>è spesso reso </a:t>
            </a:r>
            <a:r>
              <a:rPr lang="it-IT" b="1" dirty="0"/>
              <a:t>impossibile</a:t>
            </a:r>
            <a:r>
              <a:rPr lang="it-IT" dirty="0"/>
              <a:t> dalle </a:t>
            </a:r>
            <a:r>
              <a:rPr lang="it-IT" b="1" dirty="0"/>
              <a:t>modalità di assunzione della prova</a:t>
            </a:r>
            <a:r>
              <a:rPr lang="it-IT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possibilità di </a:t>
            </a:r>
            <a:r>
              <a:rPr lang="it-IT" b="1" i="1" dirty="0"/>
              <a:t>bias </a:t>
            </a:r>
            <a:r>
              <a:rPr lang="it-IT" b="1" dirty="0"/>
              <a:t>cognitivi </a:t>
            </a:r>
            <a:r>
              <a:rPr lang="it-IT" dirty="0"/>
              <a:t>(ad es., </a:t>
            </a:r>
            <a:r>
              <a:rPr lang="it-IT" b="1" i="1" dirty="0"/>
              <a:t>bias </a:t>
            </a:r>
            <a:r>
              <a:rPr lang="it-IT" b="1" dirty="0"/>
              <a:t>di conferma</a:t>
            </a:r>
            <a:r>
              <a:rPr lang="it-IT" dirty="0"/>
              <a:t>) nei vari soggetti coinvolti, ma anche fra gli operatori (si veda il caso di Rignano Flaminio…).</a:t>
            </a:r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9218" name="Picture 2" descr="Il Grillo parlante ALTER EGO (grillo_parla@) / Twitter">
            <a:extLst>
              <a:ext uri="{FF2B5EF4-FFF2-40B4-BE49-F238E27FC236}">
                <a16:creationId xmlns:a16="http://schemas.microsoft.com/office/drawing/2014/main" id="{C16890E7-8912-49CF-A31F-E720CB41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492" y="0"/>
            <a:ext cx="1883508" cy="18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2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0928F4-2337-414F-B05E-46C9A6F6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8" y="851878"/>
            <a:ext cx="11238524" cy="526756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endParaRPr lang="it-IT" b="1" i="1" dirty="0"/>
          </a:p>
          <a:p>
            <a:pPr marL="0" indent="0" algn="ctr">
              <a:buNone/>
            </a:pPr>
            <a:endParaRPr lang="it-IT" b="1" i="1" dirty="0"/>
          </a:p>
          <a:p>
            <a:pPr marL="0" indent="0" algn="ctr">
              <a:buNone/>
            </a:pPr>
            <a:r>
              <a:rPr lang="it-IT" sz="4400" b="1" i="1" dirty="0"/>
              <a:t>Grazie per l’attenzione (!)</a:t>
            </a:r>
          </a:p>
        </p:txBody>
      </p:sp>
      <p:pic>
        <p:nvPicPr>
          <p:cNvPr id="11266" name="Picture 2" descr="Una parola desueta al giorno - Cara prof le suggeriamo io e B. in diretta  una traduzione piuttosto alternativa e alquanto comica di un pezzo della  frase della versione &quot; la menzogna">
            <a:extLst>
              <a:ext uri="{FF2B5EF4-FFF2-40B4-BE49-F238E27FC236}">
                <a16:creationId xmlns:a16="http://schemas.microsoft.com/office/drawing/2014/main" id="{BA4168ED-AFBA-48B0-8410-34D3055B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62" y="3279899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2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Dai delitti contro la morale pubblica…</a:t>
            </a:r>
            <a:br>
              <a:rPr lang="it-IT" b="1" dirty="0"/>
            </a:br>
            <a:r>
              <a:rPr lang="it-IT" b="1" dirty="0"/>
              <a:t>al «</a:t>
            </a:r>
            <a:r>
              <a:rPr lang="it-IT" b="1" dirty="0">
                <a:solidFill>
                  <a:srgbClr val="FF0000"/>
                </a:solidFill>
              </a:rPr>
              <a:t>codice rosso</a:t>
            </a:r>
            <a:r>
              <a:rPr lang="it-IT" b="1" dirty="0"/>
              <a:t>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3" y="1825625"/>
            <a:ext cx="10986477" cy="4820588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1996 </a:t>
            </a:r>
            <a:r>
              <a:rPr lang="it-IT" dirty="0"/>
              <a:t>L</a:t>
            </a:r>
            <a:r>
              <a:rPr lang="it-IT" b="1" dirty="0"/>
              <a:t>. 15 febbraio 1996, n. 66 </a:t>
            </a:r>
            <a:r>
              <a:rPr lang="it-IT" dirty="0"/>
              <a:t>– riforma dei delitti di violenza sessuale;</a:t>
            </a:r>
          </a:p>
          <a:p>
            <a:r>
              <a:rPr lang="it-IT" b="1" dirty="0"/>
              <a:t>1996 – 6/9 giugno convegno a Noto </a:t>
            </a:r>
            <a:r>
              <a:rPr lang="it-IT" dirty="0"/>
              <a:t>«</a:t>
            </a:r>
            <a:r>
              <a:rPr lang="it-IT" i="1" dirty="0"/>
              <a:t>Abuso sessuale di minori</a:t>
            </a:r>
            <a:r>
              <a:rPr lang="it-IT" dirty="0"/>
              <a:t>»</a:t>
            </a:r>
          </a:p>
          <a:p>
            <a:pPr marL="0" indent="0">
              <a:buNone/>
            </a:pPr>
            <a:r>
              <a:rPr lang="it-IT" dirty="0"/>
              <a:t>            Redazione della c.d. </a:t>
            </a:r>
            <a:r>
              <a:rPr lang="it-IT" i="1" dirty="0"/>
              <a:t>«</a:t>
            </a:r>
            <a:r>
              <a:rPr lang="it-IT" b="1" i="1" dirty="0">
                <a:solidFill>
                  <a:srgbClr val="FF0000"/>
                </a:solidFill>
              </a:rPr>
              <a:t>Carta di Noto</a:t>
            </a:r>
            <a:r>
              <a:rPr lang="it-IT" i="1" dirty="0"/>
              <a:t>» - linee guida per l’ascolto del minore</a:t>
            </a:r>
          </a:p>
          <a:p>
            <a:r>
              <a:rPr lang="it-IT" b="1" dirty="0"/>
              <a:t>2007</a:t>
            </a:r>
            <a:r>
              <a:rPr lang="it-IT" dirty="0"/>
              <a:t> </a:t>
            </a:r>
            <a:r>
              <a:rPr lang="it-IT" b="1" dirty="0"/>
              <a:t>Convenzione di Lanzarote </a:t>
            </a:r>
            <a:r>
              <a:rPr lang="it-IT" dirty="0"/>
              <a:t>su minori e abuso/sfruttamento sessuale</a:t>
            </a:r>
          </a:p>
          <a:p>
            <a:r>
              <a:rPr lang="it-IT" b="1" dirty="0"/>
              <a:t>2010 – 6 novembre </a:t>
            </a:r>
            <a:r>
              <a:rPr lang="it-IT" b="1" dirty="0">
                <a:solidFill>
                  <a:srgbClr val="FF0000"/>
                </a:solidFill>
              </a:rPr>
              <a:t>Linee guida nazionali per l’ascolto del minore</a:t>
            </a:r>
          </a:p>
          <a:p>
            <a:r>
              <a:rPr lang="it-IT" b="1" dirty="0"/>
              <a:t>2012 L. 1 ottobre 2012, n . 172 </a:t>
            </a:r>
            <a:r>
              <a:rPr lang="it-IT" dirty="0"/>
              <a:t>(ratifica convenzione di Lanzarote; minori e sfruttamento sessuale; raddoppio termini di prescrizione)</a:t>
            </a:r>
          </a:p>
          <a:p>
            <a:r>
              <a:rPr lang="it-IT" b="1" dirty="0"/>
              <a:t>2013</a:t>
            </a:r>
            <a:r>
              <a:rPr lang="it-IT" dirty="0"/>
              <a:t> </a:t>
            </a:r>
            <a:r>
              <a:rPr lang="it-IT" b="1" dirty="0"/>
              <a:t>L. 15 ottobre 2013, n. 119 </a:t>
            </a:r>
            <a:r>
              <a:rPr lang="it-IT" dirty="0"/>
              <a:t>(c.d. «</a:t>
            </a:r>
            <a:r>
              <a:rPr lang="it-IT" b="1" dirty="0"/>
              <a:t>femminicidio</a:t>
            </a:r>
            <a:r>
              <a:rPr lang="it-IT" dirty="0"/>
              <a:t>»)</a:t>
            </a:r>
          </a:p>
          <a:p>
            <a:r>
              <a:rPr lang="it-IT" b="1" dirty="0"/>
              <a:t>2017 – 14 ottobre </a:t>
            </a:r>
            <a:r>
              <a:rPr lang="it-IT" b="1" dirty="0">
                <a:solidFill>
                  <a:srgbClr val="FF0000"/>
                </a:solidFill>
              </a:rPr>
              <a:t>quarto (IV) aggiornamento della Carta di Noto</a:t>
            </a:r>
          </a:p>
          <a:p>
            <a:r>
              <a:rPr lang="it-IT" b="1" dirty="0"/>
              <a:t>2019</a:t>
            </a:r>
            <a:r>
              <a:rPr lang="it-IT" dirty="0"/>
              <a:t> </a:t>
            </a:r>
            <a:r>
              <a:rPr lang="it-IT" b="1" dirty="0"/>
              <a:t>L. 19 luglio 2019, n. 69 </a:t>
            </a:r>
            <a:r>
              <a:rPr lang="it-IT" dirty="0"/>
              <a:t>(c.d. «</a:t>
            </a:r>
            <a:r>
              <a:rPr lang="it-IT" b="1" dirty="0"/>
              <a:t>codice rosso</a:t>
            </a:r>
            <a:r>
              <a:rPr lang="it-IT" dirty="0"/>
              <a:t>»)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4BCFB8-4FF2-4D85-96A9-811A1FDD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0" y="15875"/>
            <a:ext cx="2267410" cy="1325563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5E50812-F2C3-4F5F-B8FA-DA4C5C600E32}"/>
              </a:ext>
            </a:extLst>
          </p:cNvPr>
          <p:cNvSpPr/>
          <p:nvPr/>
        </p:nvSpPr>
        <p:spPr>
          <a:xfrm>
            <a:off x="570522" y="2931943"/>
            <a:ext cx="695570" cy="147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La «</a:t>
            </a:r>
            <a:r>
              <a:rPr lang="it-IT" b="1" dirty="0">
                <a:solidFill>
                  <a:srgbClr val="FF0000"/>
                </a:solidFill>
              </a:rPr>
              <a:t>Carta di Noto</a:t>
            </a:r>
            <a:r>
              <a:rPr lang="it-IT" b="1" dirty="0"/>
              <a:t>» - 1996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3" y="1825625"/>
            <a:ext cx="10986477" cy="4820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introduce il «metodo scientifico» e separa l’accertamento dell’esperto dal quello dell’accertamento della verità giudiziaria (</a:t>
            </a:r>
            <a:r>
              <a:rPr lang="it-IT" b="1" dirty="0"/>
              <a:t>art. 1</a:t>
            </a:r>
            <a:r>
              <a:rPr lang="it-IT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prevede la video ed audio-registrazione dei colloqui (</a:t>
            </a:r>
            <a:r>
              <a:rPr lang="it-IT" b="1" dirty="0"/>
              <a:t>art. 4</a:t>
            </a:r>
            <a:r>
              <a:rPr lang="it-IT" dirty="0"/>
              <a:t>; </a:t>
            </a:r>
            <a:r>
              <a:rPr lang="it-IT" b="1" dirty="0"/>
              <a:t>art. 13</a:t>
            </a:r>
            <a:r>
              <a:rPr lang="it-IT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mira a garantire la serenità del minore e la genuinità della prova (</a:t>
            </a:r>
            <a:r>
              <a:rPr lang="it-IT" b="1" dirty="0"/>
              <a:t>art. 6</a:t>
            </a:r>
            <a:r>
              <a:rPr lang="it-IT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separa il ruolo dell’esperto da quello dello psicoterapeuta (</a:t>
            </a:r>
            <a:r>
              <a:rPr lang="it-IT" b="1" dirty="0"/>
              <a:t>art. 9</a:t>
            </a:r>
            <a:r>
              <a:rPr lang="it-IT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si occupa dell’assistenza psicologica prevista dall’allora nuovo art. 609-</a:t>
            </a:r>
            <a:r>
              <a:rPr lang="it-IT" i="1" dirty="0"/>
              <a:t>decies </a:t>
            </a:r>
            <a:r>
              <a:rPr lang="it-IT" dirty="0"/>
              <a:t>(introdotto con L. 66/1996) (</a:t>
            </a:r>
            <a:r>
              <a:rPr lang="it-IT" b="1" dirty="0"/>
              <a:t>artt. 11 </a:t>
            </a:r>
            <a:r>
              <a:rPr lang="it-IT" dirty="0"/>
              <a:t>e</a:t>
            </a:r>
            <a:r>
              <a:rPr lang="it-IT" b="1" dirty="0"/>
              <a:t> 12</a:t>
            </a:r>
            <a:r>
              <a:rPr lang="it-IT" dirty="0"/>
              <a:t>).</a:t>
            </a:r>
          </a:p>
        </p:txBody>
      </p:sp>
      <p:pic>
        <p:nvPicPr>
          <p:cNvPr id="2050" name="Picture 2" descr="Noto: cosa vedere, dove mangiare e cosa fare la sera">
            <a:extLst>
              <a:ext uri="{FF2B5EF4-FFF2-40B4-BE49-F238E27FC236}">
                <a16:creationId xmlns:a16="http://schemas.microsoft.com/office/drawing/2014/main" id="{0B7C1D64-C68F-40DC-95D0-935CE153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19" y="49496"/>
            <a:ext cx="2231781" cy="14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0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La «</a:t>
            </a:r>
            <a:r>
              <a:rPr lang="it-IT" b="1" dirty="0">
                <a:solidFill>
                  <a:srgbClr val="FF0000"/>
                </a:solidFill>
              </a:rPr>
              <a:t>Carta di Noto</a:t>
            </a:r>
            <a:r>
              <a:rPr lang="it-IT" b="1" dirty="0"/>
              <a:t>» (IV) - 2017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3" y="1825625"/>
            <a:ext cx="10986477" cy="4820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afferma che la memoria </a:t>
            </a:r>
            <a:r>
              <a:rPr lang="it-IT" i="1" dirty="0"/>
              <a:t>«non è una riproduzione precisa» </a:t>
            </a:r>
            <a:r>
              <a:rPr lang="it-IT" dirty="0"/>
              <a:t>e che i bambini presentano una </a:t>
            </a:r>
            <a:r>
              <a:rPr lang="it-IT" i="1" dirty="0"/>
              <a:t>«maggiore suggestionabilità»</a:t>
            </a:r>
            <a:r>
              <a:rPr lang="it-IT" dirty="0"/>
              <a:t>, in quanto «</a:t>
            </a:r>
            <a:r>
              <a:rPr lang="it-IT" i="1" dirty="0"/>
              <a:t>testimoni fragili… educati a non contraddire gli adulti e non sempre consapevoli delle loro dichiarazioni</a:t>
            </a:r>
            <a:r>
              <a:rPr lang="it-IT" dirty="0"/>
              <a:t>»</a:t>
            </a:r>
            <a:r>
              <a:rPr lang="it-IT" i="1" dirty="0"/>
              <a:t> </a:t>
            </a:r>
            <a:r>
              <a:rPr lang="it-IT" dirty="0"/>
              <a:t>(</a:t>
            </a:r>
            <a:r>
              <a:rPr lang="it-IT" b="1" dirty="0"/>
              <a:t>premessa</a:t>
            </a:r>
            <a:r>
              <a:rPr lang="it-IT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si adegua alle </a:t>
            </a:r>
            <a:r>
              <a:rPr lang="it-IT" b="1" dirty="0"/>
              <a:t>linee guida nazionali per l’ascolto del minore </a:t>
            </a:r>
            <a:r>
              <a:rPr lang="it-IT" dirty="0"/>
              <a:t>del </a:t>
            </a:r>
            <a:r>
              <a:rPr lang="it-IT" b="1" dirty="0"/>
              <a:t>2010</a:t>
            </a:r>
            <a:r>
              <a:rPr lang="it-IT" dirty="0"/>
              <a:t> ed alle modifiche legislative nel frattempo intervenute (</a:t>
            </a:r>
            <a:r>
              <a:rPr lang="it-IT" b="1" dirty="0"/>
              <a:t>premessa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/>
              <a:t>Dalle </a:t>
            </a:r>
            <a:r>
              <a:rPr lang="it-IT" b="1" dirty="0"/>
              <a:t>linee guida nazionali </a:t>
            </a:r>
            <a:r>
              <a:rPr lang="it-IT" dirty="0"/>
              <a:t>del </a:t>
            </a:r>
            <a:r>
              <a:rPr lang="it-IT" b="1" dirty="0"/>
              <a:t>2010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148F5C-EE2C-4265-868B-6305274EB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1" y="5380120"/>
            <a:ext cx="9068900" cy="1187939"/>
          </a:xfrm>
          <a:prstGeom prst="rect">
            <a:avLst/>
          </a:prstGeom>
        </p:spPr>
      </p:pic>
      <p:pic>
        <p:nvPicPr>
          <p:cNvPr id="7170" name="Picture 2" descr="Dov'è il mare più bello della Sicilia? (4 di 7) | Touring Club">
            <a:extLst>
              <a:ext uri="{FF2B5EF4-FFF2-40B4-BE49-F238E27FC236}">
                <a16:creationId xmlns:a16="http://schemas.microsoft.com/office/drawing/2014/main" id="{C70B9AE1-C45A-4610-9BCA-CBE214C4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34" y="0"/>
            <a:ext cx="27464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La «</a:t>
            </a:r>
            <a:r>
              <a:rPr lang="it-IT" b="1" dirty="0">
                <a:solidFill>
                  <a:srgbClr val="FF0000"/>
                </a:solidFill>
              </a:rPr>
              <a:t>Carta di Noto</a:t>
            </a:r>
            <a:r>
              <a:rPr lang="it-IT" b="1" dirty="0"/>
              <a:t>» (IV) - 2017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4" y="1907725"/>
            <a:ext cx="11160368" cy="47384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afferma la necessità che esperti ed </a:t>
            </a:r>
            <a:r>
              <a:rPr lang="it-IT" b="1" dirty="0"/>
              <a:t>altre figure professionali</a:t>
            </a:r>
            <a:r>
              <a:rPr lang="it-IT" dirty="0"/>
              <a:t> (</a:t>
            </a:r>
            <a:r>
              <a:rPr lang="it-IT" b="1" dirty="0"/>
              <a:t>magistrati</a:t>
            </a:r>
            <a:r>
              <a:rPr lang="it-IT" dirty="0"/>
              <a:t>, </a:t>
            </a:r>
            <a:r>
              <a:rPr lang="it-IT" b="1" dirty="0"/>
              <a:t>avvocati</a:t>
            </a:r>
            <a:r>
              <a:rPr lang="it-IT" dirty="0"/>
              <a:t>, </a:t>
            </a:r>
            <a:r>
              <a:rPr lang="it-IT" b="1" dirty="0"/>
              <a:t>polizia giudiziaria</a:t>
            </a:r>
            <a:r>
              <a:rPr lang="it-IT" dirty="0"/>
              <a:t>) possiedano «</a:t>
            </a:r>
            <a:r>
              <a:rPr lang="it-IT" i="1" dirty="0"/>
              <a:t>specifiche competenze aggiornate in psicologia forense e della testimonianza</a:t>
            </a:r>
            <a:r>
              <a:rPr lang="it-IT" dirty="0"/>
              <a:t>» (art. 1) (vedi anche artt. 14, 15 Codice deontologico – c.d. «dovere di competenza);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necessità di sentire il minore </a:t>
            </a:r>
            <a:r>
              <a:rPr lang="it-IT" b="1" dirty="0"/>
              <a:t>in contraddittorio il prima possibile </a:t>
            </a:r>
            <a:r>
              <a:rPr lang="it-IT" dirty="0"/>
              <a:t>(art. 2 – si veda anche il c.d. «codice rosso») (art. 2);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l’assistenza psicoterapeutica dovrebbe avvenire </a:t>
            </a:r>
            <a:r>
              <a:rPr lang="it-IT" i="1" dirty="0"/>
              <a:t>dopo </a:t>
            </a:r>
            <a:r>
              <a:rPr lang="it-IT" dirty="0"/>
              <a:t>che il minore ha reso testimonianza in sede di incidente probatorio (art.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la competenza degli esperti dev’essere </a:t>
            </a:r>
            <a:r>
              <a:rPr lang="it-IT" i="1" dirty="0"/>
              <a:t>«specifica e documentabile» </a:t>
            </a:r>
            <a:r>
              <a:rPr lang="it-IT" dirty="0"/>
              <a:t>(art. 5).</a:t>
            </a:r>
            <a:endParaRPr lang="it-IT" i="1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6148" name="Picture 4" descr="Le 5 ragioni per scegliere la Sicilia (e la Val di Noto) nel 2021 - Blog">
            <a:extLst>
              <a:ext uri="{FF2B5EF4-FFF2-40B4-BE49-F238E27FC236}">
                <a16:creationId xmlns:a16="http://schemas.microsoft.com/office/drawing/2014/main" id="{CC8FB0A0-5C5A-43A5-8C46-278AA63F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24" y="1"/>
            <a:ext cx="2961976" cy="16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La «</a:t>
            </a:r>
            <a:r>
              <a:rPr lang="it-IT" b="1" dirty="0">
                <a:solidFill>
                  <a:srgbClr val="FF0000"/>
                </a:solidFill>
              </a:rPr>
              <a:t>Carta di Noto</a:t>
            </a:r>
            <a:r>
              <a:rPr lang="it-IT" b="1" dirty="0"/>
              <a:t>» (IV) - 2017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3" y="1825625"/>
            <a:ext cx="11387015" cy="4820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auspica che l’</a:t>
            </a:r>
            <a:r>
              <a:rPr lang="it-IT" b="1" dirty="0"/>
              <a:t>esperto che coadiuva il magistrato nella raccolta della testimonianza </a:t>
            </a:r>
            <a:r>
              <a:rPr lang="it-IT" dirty="0"/>
              <a:t>sia </a:t>
            </a:r>
            <a:r>
              <a:rPr lang="it-IT" b="1" i="1" dirty="0"/>
              <a:t>diverso</a:t>
            </a:r>
            <a:r>
              <a:rPr lang="it-IT" dirty="0"/>
              <a:t> rispetto all’</a:t>
            </a:r>
            <a:r>
              <a:rPr lang="it-IT" b="1" dirty="0"/>
              <a:t>esperto</a:t>
            </a:r>
            <a:r>
              <a:rPr lang="it-IT" dirty="0"/>
              <a:t> incaricato della verifica della </a:t>
            </a:r>
            <a:r>
              <a:rPr lang="it-IT" b="1" dirty="0"/>
              <a:t>idoneità a testimoniare </a:t>
            </a:r>
            <a:r>
              <a:rPr lang="it-IT" dirty="0"/>
              <a:t>(art. 7);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ribadisce e specifica la necessità di garantire la </a:t>
            </a:r>
            <a:r>
              <a:rPr lang="it-IT" b="1" dirty="0"/>
              <a:t>serenità</a:t>
            </a:r>
            <a:r>
              <a:rPr lang="it-IT" dirty="0"/>
              <a:t> (e la </a:t>
            </a:r>
            <a:r>
              <a:rPr lang="it-IT" b="1" dirty="0"/>
              <a:t>genuinità</a:t>
            </a:r>
            <a:r>
              <a:rPr lang="it-IT" dirty="0"/>
              <a:t>) della </a:t>
            </a:r>
            <a:r>
              <a:rPr lang="it-IT" b="1" dirty="0"/>
              <a:t>deposizione del minore </a:t>
            </a:r>
            <a:r>
              <a:rPr lang="it-IT" dirty="0"/>
              <a:t>(art. 8) e afferma la </a:t>
            </a:r>
            <a:r>
              <a:rPr lang="it-IT" b="1" dirty="0"/>
              <a:t>necessità di procedere in contraddittorio con le forme dell’incidente probatorio </a:t>
            </a:r>
            <a:r>
              <a:rPr lang="it-IT" dirty="0"/>
              <a:t>(art. 9), anche per ridurre o eliminare eventuali rischi di c.d. «</a:t>
            </a:r>
            <a:r>
              <a:rPr lang="it-IT" i="1" dirty="0"/>
              <a:t>vittimizzazione secondaria</a:t>
            </a:r>
            <a:r>
              <a:rPr lang="it-IT" dirty="0"/>
              <a:t>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necessità di perizia sull’idoneità a testimoniare </a:t>
            </a:r>
            <a:r>
              <a:rPr lang="it-IT" dirty="0"/>
              <a:t>per </a:t>
            </a:r>
            <a:r>
              <a:rPr lang="it-IT" b="1" dirty="0"/>
              <a:t>soggetti minori di anni dodici (12)</a:t>
            </a:r>
            <a:r>
              <a:rPr lang="it-IT" dirty="0"/>
              <a:t>, salvo casi eccezionali (art. 10)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5122" name="Picture 2" descr="Il mare di Noto promosso, sul litorale sventolano le &quot;4 Vele&quot; di  Legambiente - BlogSicilia - Ultime notizie dalla Sicilia">
            <a:extLst>
              <a:ext uri="{FF2B5EF4-FFF2-40B4-BE49-F238E27FC236}">
                <a16:creationId xmlns:a16="http://schemas.microsoft.com/office/drawing/2014/main" id="{4A120FE4-3DCB-4757-9E1C-1D3A7A6C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08" y="4618"/>
            <a:ext cx="3444292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/>
          <a:lstStyle/>
          <a:p>
            <a:r>
              <a:rPr lang="it-IT" b="1" dirty="0"/>
              <a:t>La «</a:t>
            </a:r>
            <a:r>
              <a:rPr lang="it-IT" b="1" dirty="0">
                <a:solidFill>
                  <a:srgbClr val="FF0000"/>
                </a:solidFill>
              </a:rPr>
              <a:t>Carta di Noto</a:t>
            </a:r>
            <a:r>
              <a:rPr lang="it-IT" b="1" dirty="0"/>
              <a:t>» (IV) - 2017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4" y="1825625"/>
            <a:ext cx="11918461" cy="482058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dirty="0"/>
              <a:t>riafferma e specifica la necessità di un </a:t>
            </a:r>
            <a:r>
              <a:rPr lang="it-IT" b="1" dirty="0"/>
              <a:t>metodo scientifico</a:t>
            </a:r>
            <a:r>
              <a:rPr lang="it-IT" dirty="0"/>
              <a:t> e </a:t>
            </a:r>
            <a:r>
              <a:rPr lang="it-IT" b="1" i="1" dirty="0" err="1"/>
              <a:t>evidence-based</a:t>
            </a:r>
            <a:r>
              <a:rPr lang="it-IT" dirty="0"/>
              <a:t>, anche con riferimento alla testistica (art. 11, art. 22);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dirty="0"/>
              <a:t>esclusi riferimenti a «</a:t>
            </a:r>
            <a:r>
              <a:rPr lang="it-IT" i="1" dirty="0"/>
              <a:t>credibilità</a:t>
            </a:r>
            <a:r>
              <a:rPr lang="it-IT" dirty="0"/>
              <a:t>», «</a:t>
            </a:r>
            <a:r>
              <a:rPr lang="it-IT" i="1" dirty="0"/>
              <a:t>attendibilità</a:t>
            </a:r>
            <a:r>
              <a:rPr lang="it-IT" dirty="0"/>
              <a:t>», etc. – </a:t>
            </a:r>
            <a:r>
              <a:rPr lang="it-IT" b="1" dirty="0"/>
              <a:t>unico riferimento alla «</a:t>
            </a:r>
            <a:r>
              <a:rPr lang="it-IT" b="1" i="1" dirty="0"/>
              <a:t>idoneità</a:t>
            </a:r>
            <a:r>
              <a:rPr lang="it-IT" b="1" dirty="0"/>
              <a:t>» a testimoniare </a:t>
            </a:r>
            <a:r>
              <a:rPr lang="it-IT" dirty="0"/>
              <a:t>(art. 12), che deve </a:t>
            </a:r>
            <a:r>
              <a:rPr lang="it-IT" b="1" dirty="0"/>
              <a:t>precedere l’audizione del minore</a:t>
            </a:r>
            <a:r>
              <a:rPr lang="it-IT" dirty="0"/>
              <a:t> (art. 16);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dirty="0"/>
              <a:t>«</a:t>
            </a:r>
            <a:r>
              <a:rPr lang="it-IT" b="1" i="1" dirty="0"/>
              <a:t>idoneità</a:t>
            </a:r>
            <a:r>
              <a:rPr lang="it-IT" dirty="0"/>
              <a:t>» intesa in senso generico e specifico (artt. 13, 14);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l’esperto non può in alcun modo pronunciarsi sulla veridicità del racconto reso dal minore </a:t>
            </a:r>
            <a:r>
              <a:rPr lang="it-IT" dirty="0"/>
              <a:t>(art. 15);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non esistono segnali psicologici «indicatori» di una vittimizzazione </a:t>
            </a:r>
            <a:r>
              <a:rPr lang="it-IT" dirty="0"/>
              <a:t>(art. 18), né diagnosticare un </a:t>
            </a:r>
            <a:r>
              <a:rPr lang="it-IT" b="1" dirty="0"/>
              <a:t>disturbo post-traumatico da stress </a:t>
            </a:r>
            <a:r>
              <a:rPr lang="it-IT" dirty="0"/>
              <a:t>sulla sola presenza di </a:t>
            </a:r>
            <a:r>
              <a:rPr lang="it-IT" b="1" dirty="0"/>
              <a:t>sintomi</a:t>
            </a:r>
            <a:r>
              <a:rPr lang="it-IT" dirty="0"/>
              <a:t>, che in realtà potrebbero avere </a:t>
            </a:r>
            <a:r>
              <a:rPr lang="it-IT" b="1" dirty="0"/>
              <a:t>altra origine </a:t>
            </a:r>
            <a:r>
              <a:rPr lang="it-IT" dirty="0"/>
              <a:t>(art. 19).</a:t>
            </a:r>
            <a:br>
              <a:rPr lang="it-IT" b="1" dirty="0"/>
            </a:br>
            <a:endParaRPr lang="it-IT" b="1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2050" name="Picture 2" descr="Noto: cosa vedere, dove mangiare e cosa fare la sera">
            <a:extLst>
              <a:ext uri="{FF2B5EF4-FFF2-40B4-BE49-F238E27FC236}">
                <a16:creationId xmlns:a16="http://schemas.microsoft.com/office/drawing/2014/main" id="{0B7C1D64-C68F-40DC-95D0-935CE153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19" y="49496"/>
            <a:ext cx="2231781" cy="14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3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L’audizione del minore </a:t>
            </a:r>
            <a:r>
              <a:rPr lang="it-IT" b="1" dirty="0">
                <a:solidFill>
                  <a:srgbClr val="FF0000"/>
                </a:solidFill>
              </a:rPr>
              <a:t>in contraddittorio</a:t>
            </a:r>
            <a:r>
              <a:rPr lang="it-IT" b="1" dirty="0"/>
              <a:t>:</a:t>
            </a:r>
            <a:br>
              <a:rPr lang="it-IT" b="1" dirty="0"/>
            </a:br>
            <a:r>
              <a:rPr lang="it-IT" b="1" dirty="0"/>
              <a:t>l’incidente probatorio (art. 392, co. 1-</a:t>
            </a:r>
            <a:r>
              <a:rPr lang="it-IT" b="1" i="1" dirty="0"/>
              <a:t>bis</a:t>
            </a:r>
            <a:r>
              <a:rPr lang="it-IT" b="1" dirty="0"/>
              <a:t>, c.p.p.)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4" y="1825625"/>
            <a:ext cx="11918461" cy="48205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000" dirty="0"/>
              <a:t>è una forma di </a:t>
            </a:r>
            <a:r>
              <a:rPr lang="it-IT" sz="3000" b="1" dirty="0"/>
              <a:t>assunzione della prova </a:t>
            </a:r>
            <a:r>
              <a:rPr lang="it-IT" sz="3000" dirty="0"/>
              <a:t>in </a:t>
            </a:r>
            <a:r>
              <a:rPr lang="it-IT" sz="3000" b="1" dirty="0"/>
              <a:t>contraddittorio</a:t>
            </a:r>
            <a:r>
              <a:rPr lang="it-IT" sz="3000" dirty="0"/>
              <a:t> fra le parti;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000" dirty="0"/>
              <a:t>previsto per </a:t>
            </a:r>
            <a:r>
              <a:rPr lang="it-IT" sz="3000" b="1" dirty="0"/>
              <a:t>tutte fattispecie a tutela della vulnerabilità (</a:t>
            </a:r>
            <a:r>
              <a:rPr lang="it-IT" sz="3000" dirty="0"/>
              <a:t>art. 572 c.p., art. 600-</a:t>
            </a:r>
            <a:r>
              <a:rPr lang="it-IT" sz="3000" i="1" dirty="0"/>
              <a:t>bis</a:t>
            </a:r>
            <a:r>
              <a:rPr lang="it-IT" sz="3000" dirty="0"/>
              <a:t>, art. 600-</a:t>
            </a:r>
            <a:r>
              <a:rPr lang="it-IT" sz="3000" i="1" dirty="0"/>
              <a:t>ter</a:t>
            </a:r>
            <a:r>
              <a:rPr lang="it-IT" sz="3000" dirty="0"/>
              <a:t>, art. 609-</a:t>
            </a:r>
            <a:r>
              <a:rPr lang="it-IT" sz="3000" i="1" dirty="0"/>
              <a:t>bis</a:t>
            </a:r>
            <a:r>
              <a:rPr lang="it-IT" sz="3000" dirty="0"/>
              <a:t>, etc.), per </a:t>
            </a:r>
            <a:r>
              <a:rPr lang="it-IT" sz="3000" b="1" dirty="0"/>
              <a:t>minorenni</a:t>
            </a:r>
            <a:r>
              <a:rPr lang="it-IT" sz="3000" dirty="0"/>
              <a:t> ed </a:t>
            </a:r>
            <a:r>
              <a:rPr lang="it-IT" sz="3000" b="1" dirty="0"/>
              <a:t>anche per maggiorenni</a:t>
            </a:r>
            <a:r>
              <a:rPr lang="it-IT" sz="3000" dirty="0"/>
              <a:t> e, in ogni caso, «</a:t>
            </a:r>
            <a:r>
              <a:rPr lang="it-IT" sz="3000" i="1" dirty="0"/>
              <a:t>quando la persona offesa versa in condizione di particolare vulnerabilità</a:t>
            </a:r>
            <a:r>
              <a:rPr lang="it-IT" sz="3000" dirty="0"/>
              <a:t>»;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it-IT" sz="3000" b="1" dirty="0"/>
              <a:t>modalità particolari di assunzione della prova </a:t>
            </a:r>
            <a:r>
              <a:rPr lang="it-IT" sz="3000" b="1" i="1" dirty="0"/>
              <a:t>(«sala specchi»)</a:t>
            </a:r>
            <a:r>
              <a:rPr lang="it-IT" sz="3000" dirty="0"/>
              <a:t> nel caso di </a:t>
            </a:r>
            <a:r>
              <a:rPr lang="it-IT" sz="3000" b="1" dirty="0"/>
              <a:t>persona offesa minorenne </a:t>
            </a:r>
            <a:r>
              <a:rPr lang="it-IT" sz="3000" dirty="0"/>
              <a:t>nelle </a:t>
            </a:r>
            <a:r>
              <a:rPr lang="it-IT" sz="3000" b="1" dirty="0"/>
              <a:t>ipotesi di reato in materia di vulnerabilità </a:t>
            </a:r>
            <a:r>
              <a:rPr lang="it-IT" sz="3000" dirty="0"/>
              <a:t>(art. 398, co. 5-</a:t>
            </a:r>
            <a:r>
              <a:rPr lang="it-IT" sz="3000" i="1" dirty="0"/>
              <a:t>bis</a:t>
            </a:r>
            <a:r>
              <a:rPr lang="it-IT" sz="3000" dirty="0"/>
              <a:t>, c.p.p.).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it-IT" b="1" dirty="0"/>
            </a:br>
            <a:endParaRPr lang="it-IT" b="1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  <p:pic>
        <p:nvPicPr>
          <p:cNvPr id="3074" name="Picture 2" descr="Il Tribunale di Napoli si pronuncia sugli oneri di estinzione anticipata  del finanziamento - Optime">
            <a:extLst>
              <a:ext uri="{FF2B5EF4-FFF2-40B4-BE49-F238E27FC236}">
                <a16:creationId xmlns:a16="http://schemas.microsoft.com/office/drawing/2014/main" id="{F28E3147-00D2-4C1A-81D1-BBA287F4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994" y="0"/>
            <a:ext cx="2127006" cy="14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8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A6A5A-2FEC-4207-97AB-67805653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1" y="2117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modifiche del c.d. «</a:t>
            </a:r>
            <a:r>
              <a:rPr lang="it-IT" b="1" dirty="0">
                <a:solidFill>
                  <a:srgbClr val="FF0000"/>
                </a:solidFill>
              </a:rPr>
              <a:t>codice rosso</a:t>
            </a:r>
            <a:r>
              <a:rPr lang="it-IT" b="1" dirty="0"/>
              <a:t>»</a:t>
            </a:r>
            <a:br>
              <a:rPr lang="it-IT" b="1" dirty="0"/>
            </a:br>
            <a:r>
              <a:rPr lang="it-IT" sz="2800" b="1" i="1" dirty="0"/>
              <a:t>L. 19 luglio 2019, n. 69 </a:t>
            </a:r>
            <a:r>
              <a:rPr lang="it-IT" sz="2800" i="1" dirty="0"/>
              <a:t>a tutela della </a:t>
            </a:r>
            <a:r>
              <a:rPr lang="it-IT" sz="2800" b="1" i="1" dirty="0"/>
              <a:t>violenza domestica</a:t>
            </a:r>
            <a:r>
              <a:rPr lang="it-IT" sz="2800" i="1" dirty="0"/>
              <a:t> e di </a:t>
            </a:r>
            <a:r>
              <a:rPr lang="it-IT" sz="2800" b="1" i="1" dirty="0"/>
              <a:t>genere</a:t>
            </a:r>
            <a:br>
              <a:rPr lang="it-IT" sz="2800" dirty="0"/>
            </a:b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4BFC1-56DC-4BA6-BDAF-7BE8BDDA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5624"/>
            <a:ext cx="10957169" cy="4629883"/>
          </a:xfrm>
        </p:spPr>
        <p:txBody>
          <a:bodyPr>
            <a:normAutofit lnSpcReduction="10000"/>
          </a:bodyPr>
          <a:lstStyle/>
          <a:p>
            <a:r>
              <a:rPr lang="it-IT" u="sng" dirty="0"/>
              <a:t>Modifiche al </a:t>
            </a:r>
            <a:r>
              <a:rPr lang="it-IT" b="1" u="sng" dirty="0"/>
              <a:t>codice di procedura penale</a:t>
            </a:r>
            <a:r>
              <a:rPr lang="it-IT" dirty="0"/>
              <a:t>:</a:t>
            </a:r>
          </a:p>
          <a:p>
            <a:pPr>
              <a:buFontTx/>
              <a:buChar char="-"/>
            </a:pPr>
            <a:r>
              <a:rPr lang="it-IT" b="1" dirty="0"/>
              <a:t>corsia «preferenziale» </a:t>
            </a:r>
            <a:r>
              <a:rPr lang="it-IT" dirty="0"/>
              <a:t>per i </a:t>
            </a:r>
            <a:r>
              <a:rPr lang="it-IT" b="1" dirty="0"/>
              <a:t>delitti</a:t>
            </a:r>
            <a:r>
              <a:rPr lang="it-IT" dirty="0"/>
              <a:t> di </a:t>
            </a:r>
            <a:r>
              <a:rPr lang="it-IT" b="1" dirty="0"/>
              <a:t>violenza domestica </a:t>
            </a:r>
            <a:r>
              <a:rPr lang="it-IT" dirty="0"/>
              <a:t>e di </a:t>
            </a:r>
            <a:r>
              <a:rPr lang="it-IT" b="1" dirty="0"/>
              <a:t>genere</a:t>
            </a:r>
            <a:r>
              <a:rPr lang="it-IT" dirty="0"/>
              <a:t>;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obbligo (non perentorio) per il P.M. di sentire entro tre (3) giorni la persona offesa</a:t>
            </a:r>
            <a:r>
              <a:rPr lang="it-IT" dirty="0"/>
              <a:t>;</a:t>
            </a:r>
          </a:p>
          <a:p>
            <a:r>
              <a:rPr lang="it-IT" sz="2600" u="sng" dirty="0"/>
              <a:t>Modifiche al </a:t>
            </a:r>
            <a:r>
              <a:rPr lang="it-IT" sz="2600" b="1" u="sng" dirty="0"/>
              <a:t>codice penale</a:t>
            </a:r>
            <a:r>
              <a:rPr lang="it-IT" sz="2600" dirty="0"/>
              <a:t>:</a:t>
            </a:r>
          </a:p>
          <a:p>
            <a:pPr>
              <a:buFontTx/>
              <a:buChar char="-"/>
            </a:pPr>
            <a:r>
              <a:rPr lang="it-IT" sz="2600" dirty="0"/>
              <a:t>nuovo </a:t>
            </a:r>
            <a:r>
              <a:rPr lang="it-IT" sz="2600" b="1" dirty="0"/>
              <a:t>reato di violazione delle misure dell’allontanamento dalla casa familiare</a:t>
            </a:r>
            <a:r>
              <a:rPr lang="it-IT" sz="2600" dirty="0"/>
              <a:t> e del </a:t>
            </a:r>
            <a:r>
              <a:rPr lang="it-IT" sz="2600" b="1" dirty="0"/>
              <a:t>divieto di avvicinamento</a:t>
            </a:r>
            <a:r>
              <a:rPr lang="it-IT" sz="2600" dirty="0"/>
              <a:t>;</a:t>
            </a:r>
          </a:p>
          <a:p>
            <a:pPr>
              <a:buFontTx/>
              <a:buChar char="-"/>
            </a:pPr>
            <a:r>
              <a:rPr lang="it-IT" sz="2600" b="1" dirty="0"/>
              <a:t>aumento delle pene </a:t>
            </a:r>
            <a:r>
              <a:rPr lang="it-IT" sz="2600" dirty="0"/>
              <a:t>(maltrattamenti da </a:t>
            </a:r>
            <a:r>
              <a:rPr lang="it-IT" sz="2600" b="1" dirty="0"/>
              <a:t>2</a:t>
            </a:r>
            <a:r>
              <a:rPr lang="it-IT" sz="2600" dirty="0"/>
              <a:t> a </a:t>
            </a:r>
            <a:r>
              <a:rPr lang="it-IT" sz="2600" b="1" dirty="0"/>
              <a:t>6</a:t>
            </a:r>
            <a:r>
              <a:rPr lang="it-IT" sz="2600" dirty="0"/>
              <a:t> ora da </a:t>
            </a:r>
            <a:r>
              <a:rPr lang="it-IT" sz="2600" b="1" dirty="0"/>
              <a:t>3</a:t>
            </a:r>
            <a:r>
              <a:rPr lang="it-IT" sz="2600" dirty="0"/>
              <a:t> a </a:t>
            </a:r>
            <a:r>
              <a:rPr lang="it-IT" sz="2600" b="1" dirty="0"/>
              <a:t>7</a:t>
            </a:r>
            <a:r>
              <a:rPr lang="it-IT" sz="2600" dirty="0"/>
              <a:t> anni di reclusione);</a:t>
            </a:r>
          </a:p>
          <a:p>
            <a:pPr>
              <a:buFontTx/>
              <a:buChar char="-"/>
            </a:pPr>
            <a:r>
              <a:rPr lang="it-IT" sz="2600" b="1" dirty="0"/>
              <a:t>sospensione condizionale della pena </a:t>
            </a:r>
            <a:r>
              <a:rPr lang="it-IT" sz="2600" dirty="0"/>
              <a:t>subordinata alla </a:t>
            </a:r>
            <a:r>
              <a:rPr lang="it-IT" sz="2600" b="1" dirty="0"/>
              <a:t>partecipazione</a:t>
            </a:r>
            <a:r>
              <a:rPr lang="it-IT" sz="2600" dirty="0"/>
              <a:t> </a:t>
            </a:r>
            <a:r>
              <a:rPr lang="it-IT" sz="2600" b="1" dirty="0"/>
              <a:t>obbligatoria</a:t>
            </a:r>
            <a:r>
              <a:rPr lang="it-IT" sz="2600" dirty="0"/>
              <a:t> a </a:t>
            </a:r>
            <a:r>
              <a:rPr lang="it-IT" sz="2600" b="1" dirty="0"/>
              <a:t>percorsi di recupero </a:t>
            </a:r>
            <a:r>
              <a:rPr lang="it-IT" sz="2600" dirty="0"/>
              <a:t>(con oneri a carico del condannato).</a:t>
            </a:r>
          </a:p>
          <a:p>
            <a:pPr marL="0" indent="0">
              <a:buNone/>
            </a:pPr>
            <a:r>
              <a:rPr lang="it-IT" sz="2600" i="1" dirty="0"/>
              <a:t>Tuttavia:</a:t>
            </a:r>
            <a:r>
              <a:rPr lang="it-IT" sz="2600" dirty="0"/>
              <a:t> </a:t>
            </a:r>
            <a:r>
              <a:rPr lang="it-IT" sz="2600" b="1" dirty="0"/>
              <a:t>clausola di invarianza finanziaria </a:t>
            </a:r>
            <a:r>
              <a:rPr lang="it-IT" sz="2600" dirty="0"/>
              <a:t>(!)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4BCFB8-4FF2-4D85-96A9-811A1FDD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52" y="32156"/>
            <a:ext cx="2759944" cy="16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1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Dai delitti contro la morale pubblica… al «codice rosso»</vt:lpstr>
      <vt:lpstr>La «Carta di Noto» - 1996</vt:lpstr>
      <vt:lpstr>La «Carta di Noto» (IV) - 2017</vt:lpstr>
      <vt:lpstr>La «Carta di Noto» (IV) - 2017</vt:lpstr>
      <vt:lpstr>La «Carta di Noto» (IV) - 2017</vt:lpstr>
      <vt:lpstr>La «Carta di Noto» (IV) - 2017</vt:lpstr>
      <vt:lpstr>L’audizione del minore in contraddittorio: l’incidente probatorio (art. 392, co. 1-bis, c.p.p.)</vt:lpstr>
      <vt:lpstr>Le modifiche del c.d. «codice rosso» L. 19 luglio 2019, n. 69 a tutela della violenza domestica e di genere </vt:lpstr>
      <vt:lpstr> Le modifiche del c.d. «codice rosso» l’art. 190-bis c.p.p.  </vt:lpstr>
      <vt:lpstr> Le modifiche del c.d. «codice rosso» l’art. 362, co. 1-ter, c.p.p.  </vt:lpstr>
      <vt:lpstr> Alcuni spunti critici: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Fava</dc:creator>
  <cp:lastModifiedBy>Federico Fava</cp:lastModifiedBy>
  <cp:revision>20</cp:revision>
  <cp:lastPrinted>2021-11-25T14:07:19Z</cp:lastPrinted>
  <dcterms:created xsi:type="dcterms:W3CDTF">2021-11-25T13:19:33Z</dcterms:created>
  <dcterms:modified xsi:type="dcterms:W3CDTF">2022-05-26T12:24:31Z</dcterms:modified>
</cp:coreProperties>
</file>